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4" r:id="rId5"/>
    <p:sldId id="260" r:id="rId6"/>
    <p:sldId id="265" r:id="rId7"/>
    <p:sldId id="268" r:id="rId8"/>
    <p:sldId id="262" r:id="rId9"/>
    <p:sldId id="263" r:id="rId10"/>
    <p:sldId id="272" r:id="rId11"/>
    <p:sldId id="271" r:id="rId12"/>
    <p:sldId id="266" r:id="rId13"/>
    <p:sldId id="269" r:id="rId14"/>
    <p:sldId id="270" r:id="rId15"/>
    <p:sldId id="267" r:id="rId16"/>
    <p:sldId id="276" r:id="rId17"/>
    <p:sldId id="277" r:id="rId18"/>
    <p:sldId id="273" r:id="rId19"/>
    <p:sldId id="274" r:id="rId20"/>
    <p:sldId id="275" r:id="rId21"/>
    <p:sldId id="278" r:id="rId22"/>
    <p:sldId id="280" r:id="rId23"/>
    <p:sldId id="284" r:id="rId24"/>
    <p:sldId id="279" r:id="rId25"/>
    <p:sldId id="281" r:id="rId26"/>
    <p:sldId id="282" r:id="rId27"/>
    <p:sldId id="283" r:id="rId28"/>
    <p:sldId id="285" r:id="rId29"/>
    <p:sldId id="286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325" autoAdjust="0"/>
  </p:normalViewPr>
  <p:slideViewPr>
    <p:cSldViewPr snapToGrid="0" snapToObjects="1">
      <p:cViewPr>
        <p:scale>
          <a:sx n="200" d="100"/>
          <a:sy n="200" d="100"/>
        </p:scale>
        <p:origin x="-80" y="1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D8F5-AD60-8C4C-9C5E-DCF77A8CB8FD}" type="datetimeFigureOut">
              <a:rPr lang="en-US" smtClean="0"/>
              <a:t>08/05/17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50E90-88AD-2241-96D4-01610EEA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3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DEG with Limma (microarray) and DESeq2 (RNA-seq)</a:t>
            </a:r>
          </a:p>
          <a:p>
            <a:r>
              <a:rPr lang="en-US" dirty="0" smtClean="0"/>
              <a:t>Took fold change, changed scale to be central to zero</a:t>
            </a:r>
          </a:p>
          <a:p>
            <a:endParaRPr lang="en-US" dirty="0"/>
          </a:p>
          <a:p>
            <a:r>
              <a:rPr lang="en-US" dirty="0" smtClean="0"/>
              <a:t>Positive Fold change </a:t>
            </a:r>
            <a:r>
              <a:rPr lang="en-US" dirty="0" smtClean="0">
                <a:sym typeface="Wingdings"/>
              </a:rPr>
              <a:t> 328 genes</a:t>
            </a:r>
          </a:p>
          <a:p>
            <a:r>
              <a:rPr lang="en-US" dirty="0" smtClean="0">
                <a:sym typeface="Wingdings"/>
              </a:rPr>
              <a:t>Negative fold change  69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9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4-25 at 11.4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860"/>
            <a:ext cx="9144000" cy="60871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Pathway Enrichment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851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Purifying the TDP-43 signal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9938" y="1696720"/>
            <a:ext cx="1514764" cy="8331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Up gene/pathway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78138" y="1696720"/>
            <a:ext cx="1514764" cy="8331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Down gene/pathway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26" idx="0"/>
          </p:cNvCxnSpPr>
          <p:nvPr/>
        </p:nvCxnSpPr>
        <p:spPr>
          <a:xfrm>
            <a:off x="2687320" y="2529840"/>
            <a:ext cx="782320" cy="9042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27" idx="0"/>
          </p:cNvCxnSpPr>
          <p:nvPr/>
        </p:nvCxnSpPr>
        <p:spPr>
          <a:xfrm flipH="1">
            <a:off x="6553200" y="2529840"/>
            <a:ext cx="782320" cy="90424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22" idx="0"/>
          </p:cNvCxnSpPr>
          <p:nvPr/>
        </p:nvCxnSpPr>
        <p:spPr>
          <a:xfrm flipH="1">
            <a:off x="1788160" y="2529840"/>
            <a:ext cx="899160" cy="9042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23" idx="0"/>
          </p:cNvCxnSpPr>
          <p:nvPr/>
        </p:nvCxnSpPr>
        <p:spPr>
          <a:xfrm>
            <a:off x="7335520" y="2529840"/>
            <a:ext cx="858520" cy="90424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875280" y="3434080"/>
            <a:ext cx="1188720" cy="8331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 up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958840" y="3434080"/>
            <a:ext cx="1188720" cy="833120"/>
          </a:xfrm>
          <a:prstGeom prst="roundRect">
            <a:avLst/>
          </a:prstGeom>
          <a:solidFill>
            <a:srgbClr val="B9CDE5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7375E"/>
                </a:solidFill>
              </a:rPr>
              <a:t>N Down</a:t>
            </a:r>
            <a:endParaRPr lang="en-US" dirty="0">
              <a:solidFill>
                <a:srgbClr val="17375E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193800" y="3434080"/>
            <a:ext cx="1188720" cy="1158240"/>
            <a:chOff x="655320" y="3332480"/>
            <a:chExt cx="1188720" cy="1158240"/>
          </a:xfrm>
        </p:grpSpPr>
        <p:sp>
          <p:nvSpPr>
            <p:cNvPr id="22" name="Rounded Rectangle 21"/>
            <p:cNvSpPr/>
            <p:nvPr/>
          </p:nvSpPr>
          <p:spPr>
            <a:xfrm>
              <a:off x="655320" y="3332480"/>
              <a:ext cx="1188720" cy="8331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Up in non-TDP ALS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5320" y="4121388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ND signal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9680" y="3434080"/>
            <a:ext cx="1249680" cy="1202452"/>
            <a:chOff x="6604000" y="3444240"/>
            <a:chExt cx="1249680" cy="1202452"/>
          </a:xfrm>
        </p:grpSpPr>
        <p:sp>
          <p:nvSpPr>
            <p:cNvPr id="23" name="Rounded Rectangle 22"/>
            <p:cNvSpPr/>
            <p:nvPr/>
          </p:nvSpPr>
          <p:spPr>
            <a:xfrm>
              <a:off x="6604000" y="3444240"/>
              <a:ext cx="1188720" cy="833120"/>
            </a:xfrm>
            <a:prstGeom prst="roundRect">
              <a:avLst/>
            </a:prstGeom>
            <a:solidFill>
              <a:srgbClr val="B9CDE5"/>
            </a:solidFill>
            <a:ln>
              <a:solidFill>
                <a:srgbClr val="558ED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7375E"/>
                  </a:solidFill>
                </a:rPr>
                <a:t>Down in non-TDP ALS</a:t>
              </a:r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64960" y="4277360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ND signal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8590280" y="3154680"/>
            <a:ext cx="436880" cy="599440"/>
          </a:xfrm>
          <a:prstGeom prst="line">
            <a:avLst/>
          </a:prstGeom>
          <a:ln w="76200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590280" y="3154680"/>
            <a:ext cx="436880" cy="599440"/>
          </a:xfrm>
          <a:prstGeom prst="line">
            <a:avLst/>
          </a:prstGeom>
          <a:ln w="76200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5840" y="3134360"/>
            <a:ext cx="436880" cy="59944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05840" y="3134360"/>
            <a:ext cx="436880" cy="59944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 rot="16200000">
            <a:off x="-462280" y="3246120"/>
            <a:ext cx="2062480" cy="6299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TDP+ ND vs. TDP- 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 rot="16200000">
            <a:off x="-462281" y="5352812"/>
            <a:ext cx="2062480" cy="6299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TDP+ ALS vs. TDP+ non-ALS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27" idx="2"/>
            <a:endCxn id="61" idx="0"/>
          </p:cNvCxnSpPr>
          <p:nvPr/>
        </p:nvCxnSpPr>
        <p:spPr>
          <a:xfrm flipH="1">
            <a:off x="5689601" y="4267200"/>
            <a:ext cx="863599" cy="117856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499360" y="4267200"/>
            <a:ext cx="1884680" cy="1178560"/>
            <a:chOff x="2854960" y="4267200"/>
            <a:chExt cx="1884680" cy="1178560"/>
          </a:xfrm>
        </p:grpSpPr>
        <p:cxnSp>
          <p:nvCxnSpPr>
            <p:cNvPr id="56" name="Straight Arrow Connector 55"/>
            <p:cNvCxnSpPr>
              <a:stCxn id="26" idx="2"/>
              <a:endCxn id="60" idx="0"/>
            </p:cNvCxnSpPr>
            <p:nvPr/>
          </p:nvCxnSpPr>
          <p:spPr>
            <a:xfrm>
              <a:off x="3825240" y="4267200"/>
              <a:ext cx="914400" cy="117856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6" idx="2"/>
              <a:endCxn id="63" idx="0"/>
            </p:cNvCxnSpPr>
            <p:nvPr/>
          </p:nvCxnSpPr>
          <p:spPr>
            <a:xfrm flipH="1">
              <a:off x="2854960" y="4267200"/>
              <a:ext cx="970280" cy="117856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27" idx="2"/>
            <a:endCxn id="66" idx="0"/>
          </p:cNvCxnSpPr>
          <p:nvPr/>
        </p:nvCxnSpPr>
        <p:spPr>
          <a:xfrm>
            <a:off x="6553200" y="4267200"/>
            <a:ext cx="1041400" cy="117856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3789680" y="5445760"/>
            <a:ext cx="1188720" cy="8331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Small variance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095240" y="5445760"/>
            <a:ext cx="1188721" cy="833120"/>
          </a:xfrm>
          <a:prstGeom prst="roundRect">
            <a:avLst/>
          </a:prstGeom>
          <a:solidFill>
            <a:srgbClr val="B9CDE5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7375E"/>
                </a:solidFill>
              </a:rPr>
              <a:t>Small variance</a:t>
            </a:r>
            <a:endParaRPr lang="en-US" dirty="0">
              <a:solidFill>
                <a:srgbClr val="17375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905000" y="5445760"/>
            <a:ext cx="1188720" cy="1158240"/>
            <a:chOff x="655320" y="3332480"/>
            <a:chExt cx="1188720" cy="1158240"/>
          </a:xfrm>
        </p:grpSpPr>
        <p:sp>
          <p:nvSpPr>
            <p:cNvPr id="63" name="Rounded Rectangle 62"/>
            <p:cNvSpPr/>
            <p:nvPr/>
          </p:nvSpPr>
          <p:spPr>
            <a:xfrm>
              <a:off x="655320" y="3332480"/>
              <a:ext cx="1188720" cy="8331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Large variance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55320" y="4121388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ALS signal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000240" y="5445760"/>
            <a:ext cx="1188720" cy="1202452"/>
            <a:chOff x="6664960" y="3444240"/>
            <a:chExt cx="1188720" cy="1202452"/>
          </a:xfrm>
        </p:grpSpPr>
        <p:sp>
          <p:nvSpPr>
            <p:cNvPr id="66" name="Rounded Rectangle 65"/>
            <p:cNvSpPr/>
            <p:nvPr/>
          </p:nvSpPr>
          <p:spPr>
            <a:xfrm>
              <a:off x="6664960" y="3444240"/>
              <a:ext cx="1188720" cy="833120"/>
            </a:xfrm>
            <a:prstGeom prst="roundRect">
              <a:avLst/>
            </a:prstGeom>
            <a:solidFill>
              <a:srgbClr val="B9CDE5"/>
            </a:solidFill>
            <a:ln>
              <a:solidFill>
                <a:srgbClr val="558ED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7375E"/>
                  </a:solidFill>
                </a:rPr>
                <a:t>Large variance</a:t>
              </a:r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64960" y="4277360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ALS signal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970520" y="5146040"/>
            <a:ext cx="436880" cy="599440"/>
          </a:xfrm>
          <a:prstGeom prst="line">
            <a:avLst/>
          </a:prstGeom>
          <a:ln w="76200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7970520" y="5146040"/>
            <a:ext cx="436880" cy="599440"/>
          </a:xfrm>
          <a:prstGeom prst="line">
            <a:avLst/>
          </a:prstGeom>
          <a:ln w="76200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686560" y="5176520"/>
            <a:ext cx="436880" cy="59944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686560" y="5176520"/>
            <a:ext cx="436880" cy="59944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2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Non-TDP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might change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3 SOD1 patients, 7 control (LCM motor neuron)</a:t>
            </a:r>
          </a:p>
          <a:p>
            <a:r>
              <a:rPr lang="en-US" dirty="0" smtClean="0"/>
              <a:t>3 FUS patients, 3 control (LCM motor neuron)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Same methodology </a:t>
            </a:r>
            <a:r>
              <a:rPr lang="mr-IN" dirty="0" smtClean="0"/>
              <a:t>–</a:t>
            </a:r>
            <a:r>
              <a:rPr lang="en-US" dirty="0" smtClean="0"/>
              <a:t> combine patients, combine controls, run consensus fingerprint, find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4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4-25 at 11.19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" b="1"/>
          <a:stretch/>
        </p:blipFill>
        <p:spPr>
          <a:xfrm>
            <a:off x="1254205" y="35660"/>
            <a:ext cx="7889795" cy="68223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" y="326066"/>
            <a:ext cx="3576320" cy="691826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Gene</a:t>
            </a:r>
            <a:br>
              <a:rPr lang="en-US" sz="3200" dirty="0" smtClean="0"/>
            </a:br>
            <a:r>
              <a:rPr lang="en-US" sz="3200" dirty="0" smtClean="0"/>
              <a:t>Heat Map</a:t>
            </a:r>
            <a:br>
              <a:rPr lang="en-US" sz="3200" dirty="0" smtClean="0"/>
            </a:br>
            <a:r>
              <a:rPr lang="en-US" sz="3200" dirty="0" smtClean="0"/>
              <a:t>(log2 FC)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766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920" y="193986"/>
            <a:ext cx="881888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Pathway Heat Map (Pathprint)</a:t>
            </a:r>
            <a:endParaRPr lang="en-US" sz="3200" dirty="0"/>
          </a:p>
        </p:txBody>
      </p:sp>
      <p:pic>
        <p:nvPicPr>
          <p:cNvPr id="5" name="Picture 4" descr="Screen Shot 2017-04-25 at 11.30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-1"/>
          <a:stretch/>
        </p:blipFill>
        <p:spPr>
          <a:xfrm>
            <a:off x="0" y="825500"/>
            <a:ext cx="9144000" cy="64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3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4-24 at 13.3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" y="643800"/>
            <a:ext cx="9144000" cy="583602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1888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Differential pathway comparison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583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5-04 at 11.0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063"/>
            <a:ext cx="9144000" cy="594693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8818880" cy="69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FTLD Cerebellum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814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FTLD Cerebellum</a:t>
            </a:r>
            <a:endParaRPr lang="en-US" dirty="0"/>
          </a:p>
        </p:txBody>
      </p:sp>
      <p:pic>
        <p:nvPicPr>
          <p:cNvPr id="4" name="Picture 3" descr="Screen Shot 2017-05-04 at 10.3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150"/>
            <a:ext cx="9144000" cy="3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Non-TDP Gene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SOD1 patients, 7 control (LCM motor neuron)</a:t>
            </a:r>
          </a:p>
          <a:p>
            <a:r>
              <a:rPr lang="en-US" dirty="0" smtClean="0"/>
              <a:t>3 FUS patients, 3 control (LCM motor neuron)</a:t>
            </a:r>
          </a:p>
          <a:p>
            <a:endParaRPr lang="en-US" dirty="0"/>
          </a:p>
          <a:p>
            <a:r>
              <a:rPr lang="en-US" dirty="0" smtClean="0"/>
              <a:t>Same methodology </a:t>
            </a:r>
            <a:r>
              <a:rPr lang="mr-IN" dirty="0" smtClean="0"/>
              <a:t>–</a:t>
            </a:r>
            <a:r>
              <a:rPr lang="en-US" dirty="0" smtClean="0"/>
              <a:t> separate upregulated and downregulated genes. Find consensus.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7600" y="873760"/>
            <a:ext cx="2712720" cy="2560320"/>
          </a:xfrm>
          <a:prstGeom prst="ellips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328 genes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19760" y="2956560"/>
            <a:ext cx="3799840" cy="3749040"/>
          </a:xfrm>
          <a:prstGeom prst="ellips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1089 genes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82640" y="1158240"/>
            <a:ext cx="1828800" cy="1676400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69 genes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44720" y="2465308"/>
            <a:ext cx="4226560" cy="4175760"/>
          </a:xfrm>
          <a:prstGeom prst="ellipse">
            <a:avLst/>
          </a:prstGeom>
          <a:solidFill>
            <a:srgbClr val="B9CDE5">
              <a:alpha val="60000"/>
            </a:srgbClr>
          </a:solidFill>
          <a:ln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76092"/>
                </a:solidFill>
              </a:rPr>
              <a:t>2059 genes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0880" y="2980452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97 genes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9200" y="2434828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15 genes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1888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TDP- </a:t>
            </a:r>
            <a:r>
              <a:rPr lang="en-US" sz="3200" dirty="0" err="1" smtClean="0"/>
              <a:t>vs</a:t>
            </a:r>
            <a:r>
              <a:rPr lang="en-US" sz="3200" dirty="0" smtClean="0"/>
              <a:t> TDP+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94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1 at 10.5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865" y="0"/>
            <a:ext cx="10972800" cy="6858000"/>
          </a:xfrm>
          <a:prstGeom prst="rect">
            <a:avLst/>
          </a:prstGeom>
        </p:spPr>
      </p:pic>
      <p:pic>
        <p:nvPicPr>
          <p:cNvPr id="5" name="Picture 4" descr="Screen Shot 2017-04-11 at 10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4800" r="2494" b="12162"/>
          <a:stretch/>
        </p:blipFill>
        <p:spPr>
          <a:xfrm>
            <a:off x="7607300" y="365125"/>
            <a:ext cx="1139825" cy="47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3213" y="1039010"/>
            <a:ext cx="182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Betweeness Centrality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772400" y="1644601"/>
            <a:ext cx="988771" cy="9716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Degree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370230" y="844550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 smtClean="0">
                <a:solidFill>
                  <a:srgbClr val="FFFFFF"/>
                </a:solidFill>
                <a:latin typeface="Calibri"/>
                <a:cs typeface="Calibri"/>
              </a:rPr>
              <a:t>3.864E-5</a:t>
            </a:r>
            <a:endParaRPr lang="en-US" sz="1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8498" y="827673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0.016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6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7066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After removal of common genes, functional enrichment becomes less significant</a:t>
            </a:r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1888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TDP- </a:t>
            </a:r>
            <a:r>
              <a:rPr lang="en-US" sz="3200" dirty="0" err="1" smtClean="0"/>
              <a:t>vs</a:t>
            </a:r>
            <a:r>
              <a:rPr lang="en-US" sz="3200" dirty="0" smtClean="0"/>
              <a:t> TDP+</a:t>
            </a: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25887"/>
              </p:ext>
            </p:extLst>
          </p:nvPr>
        </p:nvGraphicFramePr>
        <p:xfrm>
          <a:off x="109859" y="1117598"/>
          <a:ext cx="8996268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718"/>
                <a:gridCol w="1499378"/>
                <a:gridCol w="1675776"/>
                <a:gridCol w="1587577"/>
                <a:gridCol w="1349441"/>
                <a:gridCol w="1499378"/>
              </a:tblGrid>
              <a:tr h="353695">
                <a:tc>
                  <a:txBody>
                    <a:bodyPr/>
                    <a:lstStyle/>
                    <a:p>
                      <a:r>
                        <a:rPr lang="en-US" dirty="0" smtClean="0"/>
                        <a:t>KEGG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50" dirty="0" smtClean="0"/>
                        <a:t>Wikipathways</a:t>
                      </a:r>
                      <a:endParaRPr lang="en-US" sz="17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Reactome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MF</a:t>
                      </a:r>
                      <a:endParaRPr lang="en-US" dirty="0"/>
                    </a:p>
                  </a:txBody>
                  <a:tcPr/>
                </a:tc>
              </a:tr>
              <a:tr h="8128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mRNA surveillance pathway (</a:t>
                      </a:r>
                      <a:r>
                        <a:rPr lang="en-US" sz="1200" b="1" dirty="0" smtClean="0"/>
                        <a:t>0.09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i="1" dirty="0" smtClean="0"/>
                    </a:p>
                    <a:p>
                      <a:r>
                        <a:rPr lang="en-US" sz="1200" i="1" dirty="0" smtClean="0"/>
                        <a:t>(0.0035)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mRNA Processing MM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b="1" dirty="0" smtClean="0"/>
                        <a:t>1.8e-4</a:t>
                      </a:r>
                      <a:r>
                        <a:rPr lang="en-US" sz="1200" dirty="0" smtClean="0"/>
                        <a:t>)</a:t>
                      </a:r>
                      <a:endParaRPr lang="en-US" sz="1200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1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(9e-5)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Nothing below 0.2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RNA splicing, via transesterification reactions (</a:t>
                      </a:r>
                      <a:r>
                        <a:rPr lang="en-US" sz="1200" b="1" dirty="0" smtClean="0"/>
                        <a:t>7.4e-5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(1.4e-6)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Nucleolus (</a:t>
                      </a:r>
                      <a:r>
                        <a:rPr lang="en-US" sz="1200" b="1" dirty="0" smtClean="0"/>
                        <a:t>1.7e-6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(1.7e-7)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Nothing</a:t>
                      </a:r>
                      <a:r>
                        <a:rPr lang="en-US" sz="1200" baseline="0" dirty="0" smtClean="0"/>
                        <a:t> below 0.1</a:t>
                      </a:r>
                      <a:endParaRPr lang="en-US" sz="1200" dirty="0"/>
                    </a:p>
                  </a:txBody>
                  <a:tcPr/>
                </a:tc>
              </a:tr>
              <a:tr h="795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EGF/EGFR</a:t>
                      </a:r>
                      <a:r>
                        <a:rPr lang="en-US" sz="1200" baseline="0" dirty="0" smtClean="0"/>
                        <a:t> Signaling Pathway HS (</a:t>
                      </a:r>
                      <a:r>
                        <a:rPr lang="en-US" sz="1200" b="1" baseline="0" dirty="0" smtClean="0"/>
                        <a:t>1.3e-3</a:t>
                      </a:r>
                      <a:r>
                        <a:rPr lang="en-US" sz="1200" baseline="0" dirty="0" smtClean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(2e-4)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mRNA Processing (</a:t>
                      </a:r>
                      <a:r>
                        <a:rPr lang="en-US" sz="1200" b="1" dirty="0" smtClean="0"/>
                        <a:t>1.5e-4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(2.8e-7)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Nucleoplasm (</a:t>
                      </a:r>
                      <a:r>
                        <a:rPr lang="en-US" sz="1200" b="1" dirty="0" smtClean="0"/>
                        <a:t>0.005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i="1" dirty="0" smtClean="0"/>
                        <a:t>(1.7e-6)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795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mRNA Processing</a:t>
                      </a:r>
                      <a:r>
                        <a:rPr lang="en-US" sz="1200" baseline="0" dirty="0" smtClean="0"/>
                        <a:t> HS (</a:t>
                      </a:r>
                      <a:r>
                        <a:rPr lang="en-US" sz="1200" b="1" baseline="0" dirty="0" smtClean="0"/>
                        <a:t>1.3e-3</a:t>
                      </a:r>
                      <a:r>
                        <a:rPr lang="en-US" sz="1200" baseline="0" dirty="0" smtClean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(4e-5)</a:t>
                      </a:r>
                      <a:endParaRPr lang="en-US" sz="120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RNA splicing (</a:t>
                      </a:r>
                      <a:r>
                        <a:rPr lang="en-US" sz="1200" b="1" dirty="0" smtClean="0"/>
                        <a:t>1.5e-4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i="1" dirty="0" smtClean="0"/>
                        <a:t>(6e-7)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Cell-substrate </a:t>
                      </a:r>
                      <a:r>
                        <a:rPr lang="en-US" sz="1200" dirty="0" err="1" smtClean="0"/>
                        <a:t>adherens</a:t>
                      </a:r>
                      <a:r>
                        <a:rPr lang="en-US" sz="1200" baseline="0" dirty="0" smtClean="0"/>
                        <a:t> junction (</a:t>
                      </a:r>
                      <a:r>
                        <a:rPr lang="en-US" sz="1200" b="1" baseline="0" dirty="0" smtClean="0"/>
                        <a:t>0.01</a:t>
                      </a:r>
                      <a:r>
                        <a:rPr lang="en-US" sz="1200" baseline="0" dirty="0" smtClean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(0.004)</a:t>
                      </a:r>
                      <a:endParaRPr lang="en-US" sz="120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795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PluriNetWork</a:t>
                      </a:r>
                      <a:r>
                        <a:rPr lang="en-US" sz="1200" baseline="0" dirty="0" smtClean="0"/>
                        <a:t> MM (</a:t>
                      </a:r>
                      <a:r>
                        <a:rPr lang="en-US" sz="1200" b="1" baseline="0" dirty="0" smtClean="0"/>
                        <a:t>0.08</a:t>
                      </a:r>
                      <a:r>
                        <a:rPr lang="en-US" sz="1200" baseline="0" dirty="0" smtClean="0"/>
                        <a:t>)</a:t>
                      </a:r>
                    </a:p>
                    <a:p>
                      <a:endParaRPr lang="en-US" sz="1200" baseline="0" dirty="0" smtClean="0"/>
                    </a:p>
                    <a:p>
                      <a:r>
                        <a:rPr lang="en-US" sz="1200" i="1" baseline="0" dirty="0" smtClean="0"/>
                        <a:t>(0.015)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splicing, via spliceosome (</a:t>
                      </a:r>
                      <a:r>
                        <a:rPr lang="en-US" sz="1200" b="1" dirty="0" smtClean="0"/>
                        <a:t>5e-4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i="1" dirty="0" smtClean="0"/>
                        <a:t>(2.1e-5)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Lysosome (</a:t>
                      </a:r>
                      <a:r>
                        <a:rPr lang="en-US" sz="1200" b="1" dirty="0" smtClean="0"/>
                        <a:t>0.01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3263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TSH signaling pathway HS (NS)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(</a:t>
                      </a:r>
                      <a:r>
                        <a:rPr lang="en-US" sz="1200" b="1" dirty="0" smtClean="0"/>
                        <a:t>0.03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splicing via transesterification reactions with bulged adenosine as nucleophile (</a:t>
                      </a:r>
                      <a:r>
                        <a:rPr lang="en-US" sz="1200" b="1" dirty="0" smtClean="0"/>
                        <a:t>5e-4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i="1" dirty="0" smtClean="0"/>
                        <a:t>(2.1e-5)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Lytic vacuole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b="1" baseline="0" dirty="0" smtClean="0"/>
                        <a:t>0.01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61896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Regulation of vasculature development (</a:t>
                      </a:r>
                      <a:r>
                        <a:rPr lang="en-US" sz="1200" b="1" dirty="0" smtClean="0"/>
                        <a:t>0.02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Spliceosomal</a:t>
                      </a:r>
                      <a:r>
                        <a:rPr lang="en-US" sz="1200" baseline="0" dirty="0" smtClean="0"/>
                        <a:t> complex (</a:t>
                      </a:r>
                      <a:r>
                        <a:rPr lang="en-US" sz="1200" b="1" baseline="0" dirty="0" smtClean="0"/>
                        <a:t>0.01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 smtClean="0"/>
                    </a:p>
                    <a:p>
                      <a:r>
                        <a:rPr lang="en-US" sz="1200" i="1" baseline="0" dirty="0" smtClean="0"/>
                        <a:t>(0.003)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2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Pathprint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Consensus </a:t>
            </a:r>
            <a:r>
              <a:rPr lang="en-US" dirty="0" err="1" smtClean="0"/>
              <a:t>vs</a:t>
            </a:r>
            <a:r>
              <a:rPr lang="en-US" dirty="0" smtClean="0"/>
              <a:t> mean</a:t>
            </a:r>
          </a:p>
          <a:p>
            <a:r>
              <a:rPr lang="en-US" dirty="0" smtClean="0"/>
              <a:t>Consensus</a:t>
            </a:r>
          </a:p>
          <a:p>
            <a:pPr lvl="1"/>
            <a:r>
              <a:rPr lang="en-US" dirty="0" smtClean="0"/>
              <a:t>Mean threshold set at 0.5 </a:t>
            </a:r>
            <a:r>
              <a:rPr lang="en-US" dirty="0"/>
              <a:t>for +</a:t>
            </a:r>
            <a:r>
              <a:rPr lang="en-US" dirty="0" smtClean="0"/>
              <a:t>1 and -0.5 for -1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Mean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24560" y="3464560"/>
            <a:ext cx="7061200" cy="603012"/>
            <a:chOff x="924560" y="3464560"/>
            <a:chExt cx="7061200" cy="60301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13792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37920" y="3759200"/>
              <a:ext cx="68173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95528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7200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814320" y="3576320"/>
              <a:ext cx="0" cy="1625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360160" y="3596640"/>
              <a:ext cx="0" cy="1625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24560" y="3671332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29760" y="3698240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23200" y="3677920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415280" y="3860800"/>
            <a:ext cx="2479040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14160" y="3813572"/>
            <a:ext cx="13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Upregulated</a:t>
            </a:r>
            <a:endParaRPr lang="en-US" sz="1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19200" y="3826709"/>
            <a:ext cx="2428240" cy="307777"/>
            <a:chOff x="1219200" y="3826709"/>
            <a:chExt cx="2428240" cy="307777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219200" y="3860800"/>
              <a:ext cx="24282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1440" y="3826709"/>
              <a:ext cx="1351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Downregulated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24560" y="5773857"/>
            <a:ext cx="7061200" cy="603012"/>
            <a:chOff x="924560" y="3464560"/>
            <a:chExt cx="7061200" cy="603012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13792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37920" y="3759200"/>
              <a:ext cx="68173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95528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72000" y="3464560"/>
              <a:ext cx="0" cy="2946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814320" y="3576320"/>
              <a:ext cx="0" cy="1625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360160" y="3596640"/>
              <a:ext cx="0" cy="1625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24560" y="3671332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29760" y="3698240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23200" y="3677920"/>
              <a:ext cx="16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65120" y="6222980"/>
            <a:ext cx="1595120" cy="307777"/>
            <a:chOff x="1219200" y="3826709"/>
            <a:chExt cx="1595120" cy="307777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219200" y="3860800"/>
              <a:ext cx="15951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61440" y="3826709"/>
              <a:ext cx="1351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Downregulated</a:t>
              </a:r>
              <a:endParaRPr lang="en-US" sz="1400" dirty="0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4673600" y="6270208"/>
            <a:ext cx="15341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27600" y="6222980"/>
            <a:ext cx="13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Upregulated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858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Different consensus, small difference in mean</a:t>
            </a:r>
            <a:endParaRPr lang="en-US" sz="3200" dirty="0"/>
          </a:p>
        </p:txBody>
      </p:sp>
      <p:pic>
        <p:nvPicPr>
          <p:cNvPr id="2" name="Picture 1" descr="Screen Shot 2017-05-09 at 11.44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b="1"/>
          <a:stretch/>
        </p:blipFill>
        <p:spPr>
          <a:xfrm>
            <a:off x="0" y="833966"/>
            <a:ext cx="9144000" cy="5932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" y="72699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</a:p>
          <a:p>
            <a:pPr algn="ctr"/>
            <a:r>
              <a:rPr lang="en-US" dirty="0" smtClean="0"/>
              <a:t>0		</a:t>
            </a:r>
            <a:r>
              <a:rPr lang="en-US" dirty="0" smtClean="0">
                <a:solidFill>
                  <a:srgbClr val="FF0000"/>
                </a:solidFill>
              </a:rPr>
              <a:t>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2600" y="726998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</a:t>
            </a:r>
          </a:p>
          <a:p>
            <a:pPr algn="ctr"/>
            <a:r>
              <a:rPr lang="en-US" dirty="0" smtClean="0"/>
              <a:t>-0.39	</a:t>
            </a:r>
            <a:r>
              <a:rPr lang="en-US" dirty="0" smtClean="0">
                <a:solidFill>
                  <a:srgbClr val="FF0000"/>
                </a:solidFill>
              </a:rPr>
              <a:t>-0.41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Big difference in mean, same consensus</a:t>
            </a:r>
            <a:endParaRPr lang="en-US" sz="3200" dirty="0"/>
          </a:p>
        </p:txBody>
      </p:sp>
      <p:pic>
        <p:nvPicPr>
          <p:cNvPr id="5" name="Picture 4" descr="Screen Shot 2017-05-09 at 11.4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098"/>
            <a:ext cx="9144000" cy="5965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72699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</a:p>
          <a:p>
            <a:pPr algn="ctr"/>
            <a:r>
              <a:rPr lang="en-US" dirty="0" smtClean="0"/>
              <a:t>0		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2600" y="726998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</a:t>
            </a:r>
          </a:p>
          <a:p>
            <a:pPr algn="ctr"/>
            <a:r>
              <a:rPr lang="en-US" dirty="0" smtClean="0"/>
              <a:t>-0.08	</a:t>
            </a:r>
            <a:r>
              <a:rPr lang="en-US" dirty="0" smtClean="0">
                <a:solidFill>
                  <a:srgbClr val="FF0000"/>
                </a:solidFill>
              </a:rPr>
              <a:t>-0.35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3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Different consensus, large difference in mean</a:t>
            </a:r>
            <a:endParaRPr lang="en-US" sz="3200" dirty="0"/>
          </a:p>
        </p:txBody>
      </p:sp>
      <p:pic>
        <p:nvPicPr>
          <p:cNvPr id="4" name="Picture 3" descr="IL-2 down reg. targets (Netpath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919386"/>
            <a:ext cx="8514080" cy="5938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" y="72699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</a:p>
          <a:p>
            <a:pPr algn="ctr"/>
            <a:r>
              <a:rPr lang="en-US" dirty="0" smtClean="0"/>
              <a:t>0		</a:t>
            </a:r>
            <a:r>
              <a:rPr lang="en-US" dirty="0" smtClean="0">
                <a:solidFill>
                  <a:srgbClr val="FF0000"/>
                </a:solidFill>
              </a:rPr>
              <a:t>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2600" y="726998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</a:t>
            </a:r>
          </a:p>
          <a:p>
            <a:pPr algn="ctr"/>
            <a:r>
              <a:rPr lang="en-US" dirty="0" smtClean="0"/>
              <a:t>-0.31	</a:t>
            </a:r>
            <a:r>
              <a:rPr lang="en-US" dirty="0" smtClean="0">
                <a:solidFill>
                  <a:srgbClr val="FF0000"/>
                </a:solidFill>
              </a:rPr>
              <a:t>-0.76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3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consensus on patients and controls with threshold of 0.4 + -0.4</a:t>
            </a:r>
          </a:p>
          <a:p>
            <a:r>
              <a:rPr lang="en-US" dirty="0" smtClean="0"/>
              <a:t>Select out pathways whose mean difference is less than 0.1</a:t>
            </a:r>
          </a:p>
          <a:p>
            <a:endParaRPr lang="en-US" dirty="0"/>
          </a:p>
          <a:p>
            <a:r>
              <a:rPr lang="en-US" dirty="0" smtClean="0"/>
              <a:t>Running this by Gabriel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Use both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8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8 at 15.1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4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5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5-09 at 11.5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085"/>
            <a:ext cx="9144000" cy="63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 as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Cerebellum FTLD </a:t>
            </a:r>
            <a:r>
              <a:rPr lang="mr-IN" dirty="0" smtClean="0"/>
              <a:t>–</a:t>
            </a:r>
            <a:r>
              <a:rPr lang="en-US" dirty="0" smtClean="0"/>
              <a:t> to include or not to include?</a:t>
            </a:r>
          </a:p>
          <a:p>
            <a:endParaRPr lang="en-US" dirty="0"/>
          </a:p>
          <a:p>
            <a:r>
              <a:rPr lang="en-US" dirty="0" smtClean="0"/>
              <a:t>Leaning towards not </a:t>
            </a:r>
            <a:r>
              <a:rPr lang="mr-IN" dirty="0" smtClean="0"/>
              <a:t>–</a:t>
            </a:r>
            <a:r>
              <a:rPr lang="en-US" dirty="0" smtClean="0"/>
              <a:t> but possible validation dataset?</a:t>
            </a:r>
          </a:p>
          <a:p>
            <a:endParaRPr lang="en-US" dirty="0"/>
          </a:p>
          <a:p>
            <a:r>
              <a:rPr lang="en-US" dirty="0" smtClean="0"/>
              <a:t>FTLD CB biases</a:t>
            </a:r>
          </a:p>
          <a:p>
            <a:pPr lvl="1"/>
            <a:r>
              <a:rPr lang="en-US" dirty="0" smtClean="0"/>
              <a:t>Patient (some samples same patient as frontal cortex</a:t>
            </a:r>
          </a:p>
          <a:p>
            <a:pPr lvl="1"/>
            <a:r>
              <a:rPr lang="en-US" dirty="0" smtClean="0"/>
              <a:t>Batch 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Disease</a:t>
            </a:r>
          </a:p>
          <a:p>
            <a:pPr lvl="1"/>
            <a:endParaRPr lang="en-US" dirty="0"/>
          </a:p>
          <a:p>
            <a:r>
              <a:rPr lang="en-US" dirty="0" smtClean="0"/>
              <a:t>If you can classify FTLD CB with non-TDP datasets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3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9 at 13.26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r="17362"/>
          <a:stretch/>
        </p:blipFill>
        <p:spPr>
          <a:xfrm>
            <a:off x="0" y="139700"/>
            <a:ext cx="6794500" cy="6589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200" y="774700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filtering:</a:t>
            </a:r>
          </a:p>
          <a:p>
            <a:r>
              <a:rPr lang="en-US" dirty="0" smtClean="0"/>
              <a:t> 328 commonly upregulated</a:t>
            </a:r>
          </a:p>
          <a:p>
            <a:r>
              <a:rPr lang="en-US" dirty="0" smtClean="0"/>
              <a:t>69 commonly downregulated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5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7-04-24 at 14.4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6699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17933" y="0"/>
            <a:ext cx="112606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4-11 at 10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4800" r="2494" b="12162"/>
          <a:stretch/>
        </p:blipFill>
        <p:spPr>
          <a:xfrm>
            <a:off x="7607300" y="365125"/>
            <a:ext cx="1139825" cy="479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3213" y="1039010"/>
            <a:ext cx="182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Betweeness Centrality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772400" y="1644601"/>
            <a:ext cx="988771" cy="9716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Degree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370230" y="844550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 smtClean="0">
                <a:solidFill>
                  <a:srgbClr val="FFFFFF"/>
                </a:solidFill>
                <a:latin typeface="Calibri"/>
                <a:cs typeface="Calibri"/>
              </a:rPr>
              <a:t>3.864E-5</a:t>
            </a:r>
            <a:endParaRPr lang="en-US" sz="1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58498" y="827673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0.016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8480" y="5763410"/>
            <a:ext cx="195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Variance across patients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2474" y="6250750"/>
            <a:ext cx="5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High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8480" y="6062720"/>
            <a:ext cx="109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Low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7865533" y="6389250"/>
            <a:ext cx="62694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593" y="85682"/>
            <a:ext cx="1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Up Genes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4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99200" y="774700"/>
            <a:ext cx="2844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filtering genes common to SOD1 and FUS datasets:</a:t>
            </a:r>
          </a:p>
          <a:p>
            <a:r>
              <a:rPr lang="en-US" dirty="0" smtClean="0"/>
              <a:t>231 commonly upregulated</a:t>
            </a:r>
          </a:p>
          <a:p>
            <a:r>
              <a:rPr lang="en-US" dirty="0" smtClean="0"/>
              <a:t>69 commonly downregulated genes</a:t>
            </a:r>
            <a:endParaRPr lang="en-US" dirty="0"/>
          </a:p>
        </p:txBody>
      </p:sp>
      <p:pic>
        <p:nvPicPr>
          <p:cNvPr id="2" name="Picture 1" descr="Screen Shot 2017-05-09 at 13.30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r="19028"/>
          <a:stretch/>
        </p:blipFill>
        <p:spPr>
          <a:xfrm>
            <a:off x="114300" y="596899"/>
            <a:ext cx="6337300" cy="61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46986"/>
              </p:ext>
            </p:extLst>
          </p:nvPr>
        </p:nvGraphicFramePr>
        <p:xfrm>
          <a:off x="79379" y="797299"/>
          <a:ext cx="8996268" cy="5964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718"/>
                <a:gridCol w="1499378"/>
                <a:gridCol w="1675776"/>
                <a:gridCol w="1587577"/>
                <a:gridCol w="1349441"/>
                <a:gridCol w="1499378"/>
              </a:tblGrid>
              <a:tr h="516044">
                <a:tc>
                  <a:txBody>
                    <a:bodyPr/>
                    <a:lstStyle/>
                    <a:p>
                      <a:r>
                        <a:rPr lang="en-US" dirty="0" smtClean="0"/>
                        <a:t>KEGG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50" dirty="0" smtClean="0"/>
                        <a:t>Wikipathways</a:t>
                      </a:r>
                      <a:endParaRPr lang="en-US" sz="17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Reactome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MF</a:t>
                      </a:r>
                      <a:endParaRPr lang="en-US" dirty="0"/>
                    </a:p>
                  </a:txBody>
                  <a:tcPr/>
                </a:tc>
              </a:tr>
              <a:tr h="6327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surveillance pathway (0.0035)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Processing</a:t>
                      </a:r>
                      <a:r>
                        <a:rPr lang="en-US" sz="1200" baseline="0" dirty="0" smtClean="0"/>
                        <a:t> HS (4e-5)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Processing of capped intron-containing pre-mRNA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Processing (2.8e-7)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Nucleolus (1.7e-7)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serine/threonine kinase activity</a:t>
                      </a:r>
                      <a:r>
                        <a:rPr lang="en-US" sz="1200" baseline="0" dirty="0" smtClean="0"/>
                        <a:t> (0.03)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Processing MM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(9e-5)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splicing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splicing (6e-7)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Nucleoplasm (1.7e-6)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EGF/EGFR</a:t>
                      </a:r>
                      <a:r>
                        <a:rPr lang="en-US" sz="1200" baseline="0" dirty="0" smtClean="0"/>
                        <a:t> Signaling Pathway HS (2e-4)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Splicing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mr-IN" sz="1200" baseline="0" dirty="0" smtClean="0"/>
                        <a:t>–</a:t>
                      </a:r>
                      <a:r>
                        <a:rPr lang="en-US" sz="1200" baseline="0" dirty="0" smtClean="0"/>
                        <a:t> Major Pathway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splicing, via transesterification reactions (1.4e-6)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Nuclear</a:t>
                      </a:r>
                      <a:r>
                        <a:rPr lang="en-US" sz="1200" baseline="0" dirty="0" smtClean="0"/>
                        <a:t> body (2.2e-4)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PluriNetWork</a:t>
                      </a:r>
                      <a:r>
                        <a:rPr lang="en-US" sz="1200" baseline="0" dirty="0" smtClean="0"/>
                        <a:t> MM (0.015)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3’-end</a:t>
                      </a:r>
                      <a:r>
                        <a:rPr lang="en-US" sz="1200" baseline="0" dirty="0" smtClean="0"/>
                        <a:t> processing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splicing, via spliceosome (2.1e-5)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Spliceosomal</a:t>
                      </a:r>
                      <a:r>
                        <a:rPr lang="en-US" sz="1200" baseline="0" dirty="0" smtClean="0"/>
                        <a:t> complex (0.003)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81357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TSH signaling pathway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Post-elongation</a:t>
                      </a:r>
                      <a:r>
                        <a:rPr lang="en-US" sz="1200" baseline="0" dirty="0" smtClean="0"/>
                        <a:t> processing of intron-containing pre-mRNA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splicing via transesterification reactions with bulged adenosine as nucleophile (2.1e-5)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Catalytic step 2 spliceosome</a:t>
                      </a:r>
                      <a:r>
                        <a:rPr lang="en-US" sz="1200" baseline="0" dirty="0" smtClean="0"/>
                        <a:t> (0.003)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 expression HS (0.04)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</a:t>
                      </a:r>
                      <a:r>
                        <a:rPr lang="en-US" sz="1200" baseline="0" dirty="0" smtClean="0"/>
                        <a:t> 3’-end processing (4.6e-5)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Nuclear</a:t>
                      </a:r>
                      <a:r>
                        <a:rPr lang="en-US" sz="1200" baseline="0" dirty="0" smtClean="0"/>
                        <a:t> speck (0.004)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63278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Polymerase II Transcription Termination HS (0.04)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mRNA 3’-end processing (5.6e-5)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Cell-substrate </a:t>
                      </a:r>
                      <a:r>
                        <a:rPr lang="en-US" sz="1200" dirty="0" err="1" smtClean="0"/>
                        <a:t>adherens</a:t>
                      </a:r>
                      <a:r>
                        <a:rPr lang="en-US" sz="1200" baseline="0" dirty="0" smtClean="0"/>
                        <a:t> junction (0.004)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Cleavage of growing transcript</a:t>
                      </a:r>
                      <a:r>
                        <a:rPr lang="en-US" sz="1200" baseline="0" dirty="0" smtClean="0"/>
                        <a:t> in the termination region HS (0.04)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Sister</a:t>
                      </a:r>
                      <a:r>
                        <a:rPr lang="en-US" sz="1200" baseline="0" dirty="0" smtClean="0"/>
                        <a:t> chromatid cohesion (0.009)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Cell-substrate junction</a:t>
                      </a:r>
                      <a:r>
                        <a:rPr lang="en-US" sz="1200" baseline="0" dirty="0" smtClean="0"/>
                        <a:t> (0.004)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Up Gene Functional Enrichment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50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6200000">
            <a:off x="3507733" y="-3705643"/>
            <a:ext cx="1126067" cy="81415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7-04-24 at 14.4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432" y="605768"/>
            <a:ext cx="9144000" cy="62522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17933" y="0"/>
            <a:ext cx="112606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7-04-11 at 10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4800" r="2494" b="12162"/>
          <a:stretch/>
        </p:blipFill>
        <p:spPr>
          <a:xfrm>
            <a:off x="7607300" y="365125"/>
            <a:ext cx="1139825" cy="47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3213" y="1039010"/>
            <a:ext cx="182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Betweeness Centrality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772400" y="1644601"/>
            <a:ext cx="988771" cy="9716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Degree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370230" y="844550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" dirty="0" smtClean="0">
                <a:solidFill>
                  <a:srgbClr val="FFFFFF"/>
                </a:solidFill>
                <a:latin typeface="Calibri"/>
                <a:cs typeface="Calibri"/>
              </a:rPr>
              <a:t>3.864E-5</a:t>
            </a:r>
            <a:endParaRPr lang="en-US" sz="1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58498" y="827673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0.016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8480" y="5763410"/>
            <a:ext cx="195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Variance across patients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2474" y="6250750"/>
            <a:ext cx="5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High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8480" y="6062720"/>
            <a:ext cx="109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Low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7865533" y="6389250"/>
            <a:ext cx="62694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593" y="85682"/>
            <a:ext cx="1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Up Genes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0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4358"/>
              </p:ext>
            </p:extLst>
          </p:nvPr>
        </p:nvGraphicFramePr>
        <p:xfrm>
          <a:off x="79379" y="797299"/>
          <a:ext cx="8996268" cy="551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645"/>
                <a:gridCol w="970186"/>
                <a:gridCol w="1649315"/>
                <a:gridCol w="1587577"/>
                <a:gridCol w="1666955"/>
                <a:gridCol w="2125590"/>
              </a:tblGrid>
              <a:tr h="516044">
                <a:tc>
                  <a:txBody>
                    <a:bodyPr/>
                    <a:lstStyle/>
                    <a:p>
                      <a:r>
                        <a:rPr lang="en-US" dirty="0" smtClean="0"/>
                        <a:t>KEGG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50" dirty="0" smtClean="0"/>
                        <a:t>Wikipathways</a:t>
                      </a:r>
                      <a:endParaRPr lang="en-US" sz="17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Reactome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MF</a:t>
                      </a:r>
                      <a:endParaRPr lang="en-US" dirty="0"/>
                    </a:p>
                  </a:txBody>
                  <a:tcPr/>
                </a:tc>
              </a:tr>
              <a:tr h="63278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cGMP</a:t>
                      </a:r>
                      <a:r>
                        <a:rPr lang="en-US" sz="1200" dirty="0" smtClean="0"/>
                        <a:t>-PKG signaling pathway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---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Beta-catenin independent</a:t>
                      </a:r>
                      <a:r>
                        <a:rPr lang="en-US" sz="1200" baseline="0" dirty="0" smtClean="0"/>
                        <a:t> WNT signaling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/>
                        <a:t>Synaptic transmission (0.09)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Mitochondrial outer membrane (0.005)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Voltage-gated anion</a:t>
                      </a:r>
                      <a:r>
                        <a:rPr lang="en-US" sz="1200" baseline="0" dirty="0" smtClean="0"/>
                        <a:t> channel activity (0.0002)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Opioid Signalling HS (0.03)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Regulation</a:t>
                      </a:r>
                      <a:r>
                        <a:rPr lang="en-US" sz="1200" i="1" baseline="0" dirty="0" smtClean="0"/>
                        <a:t> of anion transport </a:t>
                      </a:r>
                      <a:r>
                        <a:rPr lang="en-US" sz="1200" i="1" dirty="0" smtClean="0"/>
                        <a:t>(0.09)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Outer membrane (0.005)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Anion channel activity</a:t>
                      </a:r>
                      <a:r>
                        <a:rPr lang="en-US" sz="1200" baseline="0" dirty="0" smtClean="0"/>
                        <a:t> (0.02)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Organelle outer membrane (0.005)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Phosphatidylinositol phosphate binding (0.02)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Nuclear</a:t>
                      </a:r>
                      <a:r>
                        <a:rPr lang="en-US" sz="1200" baseline="0" dirty="0" smtClean="0"/>
                        <a:t> envelope (0.02)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Voltage-gated</a:t>
                      </a:r>
                      <a:r>
                        <a:rPr lang="en-US" sz="1200" baseline="0" dirty="0" smtClean="0"/>
                        <a:t> ion channel activity (0.02)</a:t>
                      </a:r>
                      <a:endParaRPr lang="en-US" sz="1200" dirty="0" smtClean="0"/>
                    </a:p>
                  </a:txBody>
                  <a:tcPr/>
                </a:tc>
              </a:tr>
              <a:tr h="5277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Envelope</a:t>
                      </a:r>
                      <a:r>
                        <a:rPr lang="en-US" sz="1200" baseline="0" dirty="0" smtClean="0"/>
                        <a:t> (0.02)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Voltage</a:t>
                      </a:r>
                      <a:r>
                        <a:rPr lang="en-US" sz="1200" baseline="0" dirty="0" smtClean="0"/>
                        <a:t>-gated channel activity (0.02)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Organelle envelope(0.02)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GTP-</a:t>
                      </a:r>
                      <a:r>
                        <a:rPr lang="en-US" sz="1200" dirty="0" err="1" smtClean="0"/>
                        <a:t>ase</a:t>
                      </a:r>
                      <a:r>
                        <a:rPr lang="en-US" sz="1200" dirty="0" smtClean="0"/>
                        <a:t> binding (0.03)</a:t>
                      </a:r>
                      <a:endParaRPr lang="en-US" sz="1200" dirty="0"/>
                    </a:p>
                  </a:txBody>
                  <a:tcPr/>
                </a:tc>
              </a:tr>
              <a:tr h="63278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Proteasome core complex (0.04)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Phosphatidylinositol biphosphate</a:t>
                      </a:r>
                      <a:r>
                        <a:rPr lang="en-US" sz="1200" baseline="0" dirty="0" smtClean="0"/>
                        <a:t> binding (0.03)</a:t>
                      </a:r>
                      <a:endParaRPr lang="en-US" sz="1200" dirty="0"/>
                    </a:p>
                  </a:txBody>
                  <a:tcPr/>
                </a:tc>
              </a:tr>
              <a:tr h="5663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Voltage-gated</a:t>
                      </a:r>
                      <a:r>
                        <a:rPr lang="en-US" sz="1200" baseline="0" dirty="0" smtClean="0"/>
                        <a:t> chloride channel activity (0.03)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Down Gene Functional Enrichment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71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 Pathprint on each dataset </a:t>
            </a:r>
          </a:p>
          <a:p>
            <a:pPr lvl="1"/>
            <a:r>
              <a:rPr lang="en-US" dirty="0" smtClean="0"/>
              <a:t>C9orf72 ALS</a:t>
            </a:r>
          </a:p>
          <a:p>
            <a:pPr lvl="1"/>
            <a:r>
              <a:rPr lang="en-US" dirty="0" smtClean="0"/>
              <a:t>FTLD (sporadic and GRN)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poradic ALS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ultisystem proteinopathy (VCP)</a:t>
            </a:r>
          </a:p>
          <a:p>
            <a:r>
              <a:rPr lang="en-US" dirty="0" smtClean="0"/>
              <a:t>Split patients and controls</a:t>
            </a:r>
          </a:p>
          <a:p>
            <a:r>
              <a:rPr lang="en-US" dirty="0" smtClean="0"/>
              <a:t>Run consensus on each</a:t>
            </a:r>
          </a:p>
          <a:p>
            <a:r>
              <a:rPr lang="en-US" dirty="0" smtClean="0"/>
              <a:t>Take pathways with differing consensus</a:t>
            </a:r>
          </a:p>
          <a:p>
            <a:r>
              <a:rPr lang="en-US" dirty="0" smtClean="0"/>
              <a:t>Split into up (pat &gt; con) and down (pat &lt; con)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3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30583"/>
              </p:ext>
            </p:extLst>
          </p:nvPr>
        </p:nvGraphicFramePr>
        <p:xfrm>
          <a:off x="117061" y="690325"/>
          <a:ext cx="8870385" cy="6003417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4303883"/>
                <a:gridCol w="4566502"/>
              </a:tblGrid>
              <a:tr h="251223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 dirty="0">
                          <a:effectLst/>
                        </a:rPr>
                        <a:t>Pathway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Notes on role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 dirty="0">
                          <a:effectLst/>
                        </a:rPr>
                        <a:t>{BRCA1,28} (Static Module)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DNA damage response/Fanconi anaemia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{F2,46}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Complement and coagulation/Immune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{FCGR2B,50}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Complement and coagulation/Immune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{RB1,11}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Cell Cycle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{VCP,17}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Protein processing in endoplasmic reticulum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ABC transporters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Membrane transport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Alanine, aspartate and glutamate metabolism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Amino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Aminoacyl-tRNA biosynthesis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Translation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Basal transcription factors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Codeine and morphine metabolism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Drug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70234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Endometrial cancer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Cancer/DNA damage response/Fibroblast growth factor 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Fat digestion and absorption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Fatty Acid Biosynthesis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Fatty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Glutathione metabolism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Amino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Glycine, serine and threonine metabolism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Amino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Id Signaling Pathway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IL-2 down reg. targets (Netpath)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Immune system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Metabolic pathways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(no longer exists)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Mitochondrial LC-Fatty Acid Beta-Oxidation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Fatty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Muscle contraction (Reactome)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Circulatory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>
                          <a:effectLst/>
                        </a:rPr>
                        <a:t>Phagosome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Transport/Immune system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 dirty="0">
                          <a:effectLst/>
                        </a:rPr>
                        <a:t>Vitamin B12 Metabolism (Wikipathways)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Vitamin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918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200" u="none" strike="noStrike" dirty="0">
                          <a:effectLst/>
                        </a:rPr>
                        <a:t>Vitamin D synthesis (Wikipathways)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Vitamin metabolism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Upregulated pathways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82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741314"/>
              </p:ext>
            </p:extLst>
          </p:nvPr>
        </p:nvGraphicFramePr>
        <p:xfrm>
          <a:off x="122045" y="691826"/>
          <a:ext cx="8874222" cy="604811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5006268"/>
                <a:gridCol w="3867954"/>
              </a:tblGrid>
              <a:tr h="216548">
                <a:tc>
                  <a:txBody>
                    <a:bodyPr/>
                    <a:lstStyle/>
                    <a:p>
                      <a:pPr marL="72000"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Pathway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Notes on role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</a:rPr>
                        <a:t>{ABL1,15} (Static Module)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Cytoskeleton/Axon guidance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{ACY1,11} (Static Module)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Protein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{ARRB2,743}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Olfactory transduction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{CHRNA1,13}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Cholinergic receptors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{DVL1L1,17} (Static Module)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WNT signalling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{HRAS,27} (Static Module)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 transduction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{TCF3,20} (Static Module)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Myogenesis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Aflatoxin B1 metabolism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Xenobiotic metabolism/mycotoxin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Alzheimer's disease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Electron transport chain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Blood Clotting Cascade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Damage repair response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Collecting duct acid secretion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Excretory system/transferrin transport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Diabetes pathways (Reactome)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Diabetes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Estrogen signaling pathway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90777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Glucocorticoid </a:t>
                      </a:r>
                      <a:r>
                        <a:rPr lang="en-US" sz="1200" u="none" strike="noStrike" dirty="0" smtClean="0">
                          <a:effectLst/>
                        </a:rPr>
                        <a:t>&amp; </a:t>
                      </a:r>
                      <a:r>
                        <a:rPr lang="en-US" sz="1200" u="none" strike="noStrike" dirty="0" err="1">
                          <a:effectLst/>
                        </a:rPr>
                        <a:t>Mineralcorticoid</a:t>
                      </a:r>
                      <a:r>
                        <a:rPr lang="en-US" sz="1200" u="none" strike="noStrike" dirty="0">
                          <a:effectLst/>
                        </a:rPr>
                        <a:t> Metabolism (Wikipathways)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Adrenal cortex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Influenza A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Immune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Phototransduction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Serotonin Receptor 4/6/7 and NR3C Signaling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Signaling by GPCR (Reactome)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Signaling by Insulin receptor (Reactome)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Signalling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SNARE interactions in vesicular transport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Folding, sorting and degradation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Statin Pathway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Lipid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Striated Muscle Contraction (Wikipathways)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Muscle contraction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Tyrosine metabolism (KEGG)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Amino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  <a:tr h="240904">
                <a:tc>
                  <a:txBody>
                    <a:bodyPr/>
                    <a:lstStyle/>
                    <a:p>
                      <a:pPr marL="72000"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Urea cycle and metabolism of amino groups (Wikipathways)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Amino acid metabolism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851" marR="4851" marT="4851" marB="0" anchor="b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182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Downregulated pathways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982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14146</TotalTime>
  <Words>1604</Words>
  <Application>Microsoft Macintosh PowerPoint</Application>
  <PresentationFormat>On-screen Show (4:3)</PresentationFormat>
  <Paragraphs>355</Paragraphs>
  <Slides>30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DEGs</vt:lpstr>
      <vt:lpstr>PowerPoint Presentation</vt:lpstr>
      <vt:lpstr>PowerPoint Presentation</vt:lpstr>
      <vt:lpstr>Up Gene Functional Enrichment</vt:lpstr>
      <vt:lpstr>PowerPoint Presentation</vt:lpstr>
      <vt:lpstr>Down Gene Functional Enrichment</vt:lpstr>
      <vt:lpstr>Pathway Analysis</vt:lpstr>
      <vt:lpstr>Upregulated pathways</vt:lpstr>
      <vt:lpstr>Downregulated pathways</vt:lpstr>
      <vt:lpstr>Pathway Enrichment</vt:lpstr>
      <vt:lpstr>Purifying the TDP-43 signal</vt:lpstr>
      <vt:lpstr>Non-TDP Pathway Analysis</vt:lpstr>
      <vt:lpstr>Gene Heat Map (log2 FC)</vt:lpstr>
      <vt:lpstr>Pathway Heat Map (Pathprint)</vt:lpstr>
      <vt:lpstr>Differential pathway comparison</vt:lpstr>
      <vt:lpstr>PowerPoint Presentation</vt:lpstr>
      <vt:lpstr>FTLD Cerebellum</vt:lpstr>
      <vt:lpstr>Non-TDP Gene Analysis</vt:lpstr>
      <vt:lpstr>TDP- vs TDP+</vt:lpstr>
      <vt:lpstr>TDP- vs TDP+</vt:lpstr>
      <vt:lpstr>Pathprint Analysis</vt:lpstr>
      <vt:lpstr>Different consensus, small difference in mean</vt:lpstr>
      <vt:lpstr>Big difference in mean, same consensus</vt:lpstr>
      <vt:lpstr>Different consensus, large difference in mean</vt:lpstr>
      <vt:lpstr>Use both….</vt:lpstr>
      <vt:lpstr>PowerPoint Presentation</vt:lpstr>
      <vt:lpstr>PowerPoint Presentation</vt:lpstr>
      <vt:lpstr>Genes as classifier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Green</dc:creator>
  <cp:lastModifiedBy>Claire Green</cp:lastModifiedBy>
  <cp:revision>46</cp:revision>
  <dcterms:created xsi:type="dcterms:W3CDTF">2017-04-11T09:51:59Z</dcterms:created>
  <dcterms:modified xsi:type="dcterms:W3CDTF">2017-05-10T10:19:14Z</dcterms:modified>
</cp:coreProperties>
</file>